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30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2" r:id="rId21"/>
    <p:sldId id="284" r:id="rId22"/>
    <p:sldId id="285" r:id="rId23"/>
    <p:sldId id="287" r:id="rId24"/>
    <p:sldId id="289" r:id="rId25"/>
    <p:sldId id="290" r:id="rId26"/>
    <p:sldId id="292" r:id="rId27"/>
    <p:sldId id="294" r:id="rId28"/>
    <p:sldId id="431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4" r:id="rId38"/>
    <p:sldId id="305" r:id="rId39"/>
    <p:sldId id="307" r:id="rId40"/>
    <p:sldId id="308" r:id="rId41"/>
    <p:sldId id="309" r:id="rId42"/>
    <p:sldId id="312" r:id="rId43"/>
    <p:sldId id="313" r:id="rId44"/>
    <p:sldId id="314" r:id="rId45"/>
    <p:sldId id="315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6" r:id="rId55"/>
    <p:sldId id="327" r:id="rId56"/>
    <p:sldId id="328" r:id="rId57"/>
    <p:sldId id="329" r:id="rId58"/>
    <p:sldId id="330" r:id="rId59"/>
    <p:sldId id="331" r:id="rId60"/>
    <p:sldId id="333" r:id="rId61"/>
    <p:sldId id="337" r:id="rId62"/>
    <p:sldId id="341" r:id="rId63"/>
    <p:sldId id="345" r:id="rId64"/>
    <p:sldId id="348" r:id="rId65"/>
    <p:sldId id="356" r:id="rId66"/>
    <p:sldId id="361" r:id="rId67"/>
    <p:sldId id="364" r:id="rId68"/>
    <p:sldId id="365" r:id="rId69"/>
    <p:sldId id="366" r:id="rId70"/>
    <p:sldId id="367" r:id="rId71"/>
    <p:sldId id="368" r:id="rId72"/>
    <p:sldId id="369" r:id="rId73"/>
    <p:sldId id="370" r:id="rId74"/>
    <p:sldId id="371" r:id="rId75"/>
    <p:sldId id="372" r:id="rId76"/>
    <p:sldId id="373" r:id="rId77"/>
    <p:sldId id="374" r:id="rId78"/>
    <p:sldId id="375" r:id="rId79"/>
    <p:sldId id="376" r:id="rId80"/>
    <p:sldId id="377" r:id="rId81"/>
    <p:sldId id="378" r:id="rId82"/>
    <p:sldId id="379" r:id="rId83"/>
    <p:sldId id="380" r:id="rId84"/>
    <p:sldId id="381" r:id="rId85"/>
    <p:sldId id="382" r:id="rId86"/>
    <p:sldId id="383" r:id="rId87"/>
    <p:sldId id="384" r:id="rId88"/>
    <p:sldId id="385" r:id="rId89"/>
    <p:sldId id="386" r:id="rId90"/>
    <p:sldId id="387" r:id="rId91"/>
    <p:sldId id="388" r:id="rId92"/>
    <p:sldId id="389" r:id="rId93"/>
    <p:sldId id="390" r:id="rId94"/>
    <p:sldId id="391" r:id="rId95"/>
    <p:sldId id="393" r:id="rId96"/>
    <p:sldId id="394" r:id="rId97"/>
    <p:sldId id="395" r:id="rId98"/>
    <p:sldId id="396" r:id="rId99"/>
    <p:sldId id="397" r:id="rId100"/>
    <p:sldId id="399" r:id="rId101"/>
    <p:sldId id="402" r:id="rId102"/>
    <p:sldId id="405" r:id="rId103"/>
    <p:sldId id="407" r:id="rId104"/>
    <p:sldId id="411" r:id="rId105"/>
    <p:sldId id="413" r:id="rId106"/>
    <p:sldId id="416" r:id="rId107"/>
    <p:sldId id="418" r:id="rId108"/>
    <p:sldId id="420" r:id="rId109"/>
    <p:sldId id="423" r:id="rId110"/>
    <p:sldId id="427" r:id="rId111"/>
    <p:sldId id="429" r:id="rId112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yathri Devi" initials="GD" lastIdx="2" clrIdx="0">
    <p:extLst>
      <p:ext uri="{19B8F6BF-5375-455C-9EA6-DF929625EA0E}">
        <p15:presenceInfo xmlns:p15="http://schemas.microsoft.com/office/powerpoint/2012/main" userId="S::gdevi@wilp.bits-pilani.ac.in::59748efd-bb0c-4331-8f39-ff89fe3f5bc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7-12T12:36:56.597" idx="1">
    <p:pos x="576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91CE-CD04-4191-87FF-54AE0261145B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91521-2104-4BFF-88A4-AD98D5AB67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88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D91CE-CD04-4191-87FF-54AE0261145B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91521-2104-4BFF-88A4-AD98D5AB67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793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6E6FE-F002-8DEB-7A78-26EEEADB4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75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72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08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026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200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/>
              <a:t>Example </a:t>
            </a:r>
            <a:endParaRPr lang="en-US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703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/>
              <a:t>Example </a:t>
            </a:r>
            <a:endParaRPr lang="en-US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151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/>
              <a:t>Example </a:t>
            </a:r>
            <a:endParaRPr lang="en-US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890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446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741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649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3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0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1949" b="1" kern="0">
                <a:solidFill>
                  <a:srgbClr val="FF0000"/>
                </a:solidFill>
              </a:rPr>
              <a:t>Errors in decision making</a:t>
            </a:r>
            <a:endParaRPr lang="en-US" sz="1949" b="1" kern="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635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0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2900" b="1" kern="0">
                <a:solidFill>
                  <a:srgbClr val="FF0000"/>
                </a:solidFill>
              </a:rPr>
              <a:t>                  </a:t>
            </a:r>
            <a:r>
              <a:rPr lang="en-US" sz="4800" b="1" kern="0"/>
              <a:t>Example</a:t>
            </a:r>
            <a:endParaRPr lang="en-US" sz="4800" b="1" kern="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461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>
                <a:latin typeface="Times New Roman" pitchFamily="18" charset="0"/>
                <a:cs typeface="Times New Roman" pitchFamily="18" charset="0"/>
              </a:rPr>
              <a:t>Thanks</a:t>
            </a:r>
            <a:endParaRPr lang="en-US" sz="8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12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0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1949" b="1" kern="0">
                <a:solidFill>
                  <a:srgbClr val="FF0000"/>
                </a:solidFill>
              </a:rPr>
              <a:t>Errors in decision making</a:t>
            </a:r>
            <a:endParaRPr lang="en-US" sz="1949" b="1" kern="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C22B162-A9A2-6675-640A-B2A665472381}"/>
              </a:ext>
            </a:extLst>
          </p:cNvPr>
          <p:cNvGrpSpPr/>
          <p:nvPr/>
        </p:nvGrpSpPr>
        <p:grpSpPr>
          <a:xfrm>
            <a:off x="521587" y="1324277"/>
            <a:ext cx="8000814" cy="3926380"/>
            <a:chOff x="571593" y="1460008"/>
            <a:chExt cx="8000814" cy="39263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CF4336-A2A5-D73A-B2D9-21C301C75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9744" y="1907545"/>
              <a:ext cx="3852663" cy="32645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7878FD-6A92-1601-21C3-4A2CE425A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593" y="1460008"/>
              <a:ext cx="4000407" cy="39263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4983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0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1949" b="1" kern="0">
                <a:solidFill>
                  <a:srgbClr val="FF0000"/>
                </a:solidFill>
              </a:rPr>
              <a:t>P-value</a:t>
            </a:r>
            <a:endParaRPr lang="en-US" sz="1949" b="1" kern="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D9908B-EAB3-4980-1087-69F947DAA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04" y="814386"/>
            <a:ext cx="5104550" cy="84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91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91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18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21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22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68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25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00AB99-13BA-43FA-8C9A-CA71D297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DFD3AF-C7A2-B881-279C-AE20DCCD00D0}"/>
              </a:ext>
            </a:extLst>
          </p:cNvPr>
          <p:cNvSpPr txBox="1"/>
          <p:nvPr/>
        </p:nvSpPr>
        <p:spPr>
          <a:xfrm>
            <a:off x="1173708" y="4804757"/>
            <a:ext cx="69893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IN" sz="3600" b="1" dirty="0"/>
              <a:t>Session No: 9</a:t>
            </a:r>
          </a:p>
          <a:p>
            <a:pPr algn="ctr">
              <a:defRPr/>
            </a:pPr>
            <a:r>
              <a:rPr lang="en-IN" sz="3600" b="1" dirty="0"/>
              <a:t>Testing of Hypothesis</a:t>
            </a:r>
          </a:p>
          <a:p>
            <a:pPr algn="ctr">
              <a:defRPr/>
            </a:pP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6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sz="3600" b="1" baseline="300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36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/6</a:t>
            </a:r>
            <a:r>
              <a:rPr lang="en-US" sz="3600" b="1" baseline="300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36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Aug ,2023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4456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E7B992-D973-EE34-8CDB-C22C0532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99" y="-54640"/>
            <a:ext cx="9177199" cy="6912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06E41C-301B-16AE-B371-4E4859823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13" y="4487917"/>
            <a:ext cx="7280004" cy="2077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19CC82-2B56-1BB1-64D2-DE5FAAD4B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68" y="473821"/>
            <a:ext cx="1682642" cy="6462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A2F17C-56F9-52F2-4A75-D7E4F2666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1" y="1320225"/>
            <a:ext cx="8503363" cy="304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31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35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50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5F2D0-BD70-34E4-6043-0120C177C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28" y="1"/>
            <a:ext cx="9158228" cy="6857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F9FBCB-B5C8-38E4-3B59-88917BC43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28" y="1380813"/>
            <a:ext cx="8559138" cy="28443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E52EAE-2C5F-5793-92EE-DBEDF5FEEFEB}"/>
              </a:ext>
            </a:extLst>
          </p:cNvPr>
          <p:cNvSpPr txBox="1"/>
          <p:nvPr/>
        </p:nvSpPr>
        <p:spPr>
          <a:xfrm>
            <a:off x="599090" y="893379"/>
            <a:ext cx="117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Example:2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7ACC6A-BBEA-C44B-ECAE-8436E8192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25159"/>
            <a:ext cx="9158227" cy="217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0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14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0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2338" b="1" kern="0">
                <a:solidFill>
                  <a:srgbClr val="FF0000"/>
                </a:solidFill>
              </a:rPr>
              <a:t>Z-test for proportion of a single population</a:t>
            </a:r>
            <a:endParaRPr lang="en-US" sz="2338" b="1" kern="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8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22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C7072F-A296-5B1E-CB04-E00623C65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4" y="0"/>
            <a:ext cx="9105965" cy="6768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9DA6BF-79A9-F668-ECB8-0F23F079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57" y="1705327"/>
            <a:ext cx="8256092" cy="4205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C85AB6-BE3B-2861-705A-55A93CBAA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02" y="420414"/>
            <a:ext cx="1822757" cy="77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91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B5B5-4326-ECB7-8848-FFBF2BEC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A03AB0-0EFE-D298-7749-0A687D69E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084"/>
            <a:ext cx="9143999" cy="6942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D7A097-DC3A-22D2-4CEE-8D2E997A3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61" y="1405891"/>
            <a:ext cx="6837219" cy="4911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AC6222-37D4-8884-2FF7-E76C12437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330" y="4201045"/>
            <a:ext cx="3389670" cy="15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94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0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9B0F61-2D7A-F730-D759-78ED14C6D1FC}"/>
              </a:ext>
            </a:extLst>
          </p:cNvPr>
          <p:cNvSpPr/>
          <p:nvPr/>
        </p:nvSpPr>
        <p:spPr>
          <a:xfrm>
            <a:off x="7277492" y="3827282"/>
            <a:ext cx="678730" cy="49019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137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11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35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1561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95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11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5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06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18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5A89A9-7EB5-05E9-EE4C-F06D2F239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303" y="830317"/>
            <a:ext cx="6337738" cy="7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1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99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59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525">
              <a:spcBef>
                <a:spcPts val="79"/>
              </a:spcBef>
            </a:pPr>
            <a:r>
              <a:rPr lang="en-US" sz="2400" b="1" spc="-94">
                <a:latin typeface="Carlito"/>
                <a:cs typeface="Carlito"/>
              </a:rPr>
              <a:t>Need</a:t>
            </a:r>
            <a:r>
              <a:rPr lang="en-US" sz="2400" b="1" spc="-225">
                <a:latin typeface="Carlito"/>
                <a:cs typeface="Carlito"/>
              </a:rPr>
              <a:t> </a:t>
            </a:r>
            <a:r>
              <a:rPr lang="en-US" sz="2400" b="1" spc="-79">
                <a:latin typeface="Carlito"/>
                <a:cs typeface="Carlito"/>
              </a:rPr>
              <a:t>for</a:t>
            </a:r>
            <a:r>
              <a:rPr lang="en-US" sz="2400" b="1" spc="-217">
                <a:latin typeface="Carlito"/>
                <a:cs typeface="Carlito"/>
              </a:rPr>
              <a:t> </a:t>
            </a:r>
            <a:r>
              <a:rPr lang="en-US" sz="2400" b="1" spc="-101">
                <a:latin typeface="Carlito"/>
                <a:cs typeface="Carlito"/>
              </a:rPr>
              <a:t>testing</a:t>
            </a:r>
            <a:r>
              <a:rPr lang="en-US" sz="2400" b="1" spc="-221">
                <a:latin typeface="Carlito"/>
                <a:cs typeface="Carlito"/>
              </a:rPr>
              <a:t> </a:t>
            </a:r>
            <a:r>
              <a:rPr lang="en-US" sz="2400" b="1" spc="-56">
                <a:latin typeface="Carlito"/>
                <a:cs typeface="Carlito"/>
              </a:rPr>
              <a:t>of</a:t>
            </a:r>
            <a:r>
              <a:rPr lang="en-US" sz="2400" b="1" spc="-229">
                <a:latin typeface="Carlito"/>
                <a:cs typeface="Carlito"/>
              </a:rPr>
              <a:t> </a:t>
            </a:r>
            <a:r>
              <a:rPr lang="en-US" sz="2400" b="1" spc="-105">
                <a:latin typeface="Carlito"/>
                <a:cs typeface="Carlito"/>
              </a:rPr>
              <a:t>hypothesis</a:t>
            </a:r>
            <a:endParaRPr lang="en-US" sz="2400" dirty="0">
              <a:latin typeface="Carlito"/>
              <a:cs typeface="Carlito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24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38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26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636B6-2618-9930-A1E0-E55192C78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9070427" cy="6752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C7E716-3661-FDE9-71F4-358D6F3B8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7" y="4277709"/>
            <a:ext cx="9107213" cy="21636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CC75CA-0561-5A81-F32F-DBEDC8FC2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413247"/>
            <a:ext cx="9144002" cy="2748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B0522D-17A7-1566-B475-E928EE93DEAD}"/>
              </a:ext>
            </a:extLst>
          </p:cNvPr>
          <p:cNvSpPr txBox="1"/>
          <p:nvPr/>
        </p:nvSpPr>
        <p:spPr>
          <a:xfrm>
            <a:off x="493986" y="928303"/>
            <a:ext cx="107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64706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61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2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22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07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02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19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35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399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07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6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915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962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94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8E5BF-985B-7350-A563-5F941F37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720" y="831870"/>
            <a:ext cx="5254922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13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22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29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717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442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16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54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78FBEB-F7FE-9C22-7BEA-4306D0F05150}"/>
              </a:ext>
            </a:extLst>
          </p:cNvPr>
          <p:cNvSpPr txBox="1"/>
          <p:nvPr/>
        </p:nvSpPr>
        <p:spPr>
          <a:xfrm>
            <a:off x="851338" y="1313793"/>
            <a:ext cx="1514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Problem-1</a:t>
            </a:r>
          </a:p>
        </p:txBody>
      </p:sp>
    </p:spTree>
    <p:extLst>
      <p:ext uri="{BB962C8B-B14F-4D97-AF65-F5344CB8AC3E}">
        <p14:creationId xmlns:p14="http://schemas.microsoft.com/office/powerpoint/2010/main" val="37593467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>
                <a:solidFill>
                  <a:srgbClr val="FF0000"/>
                </a:solidFill>
              </a:rPr>
              <a:t>Problem 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4758D0-506A-0727-2CCF-A975936BD060}"/>
              </a:ext>
            </a:extLst>
          </p:cNvPr>
          <p:cNvSpPr txBox="1"/>
          <p:nvPr/>
        </p:nvSpPr>
        <p:spPr>
          <a:xfrm>
            <a:off x="3815256" y="1156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320224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>
                <a:solidFill>
                  <a:srgbClr val="FF0000"/>
                </a:solidFill>
              </a:rPr>
              <a:t>Problem</a:t>
            </a:r>
            <a:endParaRPr lang="en-IN" sz="36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7655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CD0BBE-D827-2033-27E5-2FD45296C2CE}"/>
              </a:ext>
            </a:extLst>
          </p:cNvPr>
          <p:cNvSpPr txBox="1"/>
          <p:nvPr/>
        </p:nvSpPr>
        <p:spPr>
          <a:xfrm flipH="1">
            <a:off x="4824248" y="0"/>
            <a:ext cx="105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458993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z="3600" b="1">
                <a:solidFill>
                  <a:srgbClr val="FF0000"/>
                </a:solidFill>
              </a:rPr>
              <a:t>Problem 5</a:t>
            </a:r>
            <a:endParaRPr lang="en-IN" sz="36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84083"/>
            <a:ext cx="9144000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1B881E-5A33-B9D8-05AE-9AD5DABDB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8" y="84083"/>
            <a:ext cx="5097516" cy="5394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493841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>
                <a:solidFill>
                  <a:srgbClr val="FF0000"/>
                </a:solidFill>
              </a:rPr>
              <a:t>Problem 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7145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DC0C7E-E90E-3A91-BD8C-A48348E570FB}"/>
              </a:ext>
            </a:extLst>
          </p:cNvPr>
          <p:cNvSpPr txBox="1"/>
          <p:nvPr/>
        </p:nvSpPr>
        <p:spPr>
          <a:xfrm>
            <a:off x="5139558" y="27326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249333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>
                <a:solidFill>
                  <a:srgbClr val="FF0000"/>
                </a:solidFill>
              </a:rPr>
              <a:t>Problem 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9E627D-FF5B-BC0D-9698-BF41B27F72BC}"/>
              </a:ext>
            </a:extLst>
          </p:cNvPr>
          <p:cNvSpPr txBox="1"/>
          <p:nvPr/>
        </p:nvSpPr>
        <p:spPr>
          <a:xfrm>
            <a:off x="4572000" y="16816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165806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>
                <a:solidFill>
                  <a:srgbClr val="FF0000"/>
                </a:solidFill>
              </a:rPr>
              <a:t>Problem 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499582-7637-43F0-D6C1-1E12B9D3CD1D}"/>
              </a:ext>
            </a:extLst>
          </p:cNvPr>
          <p:cNvSpPr txBox="1"/>
          <p:nvPr/>
        </p:nvSpPr>
        <p:spPr>
          <a:xfrm>
            <a:off x="4445876" y="16816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rgbClr val="FF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9938146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214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45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89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579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02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219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45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685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10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794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296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709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66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654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066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584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674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120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480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541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984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664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652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55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397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799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18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5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849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66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>
                <a:solidFill>
                  <a:srgbClr val="FF0000"/>
                </a:solidFill>
              </a:rPr>
              <a:t>Problem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88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129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763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287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/>
              <a:t>Hypothesis</a:t>
            </a:r>
            <a:r>
              <a:rPr lang="en-IN"/>
              <a:t> </a:t>
            </a:r>
            <a:r>
              <a:rPr lang="en-IN" b="1"/>
              <a:t>Testing</a:t>
            </a:r>
            <a:br>
              <a:rPr lang="en-IN" b="1"/>
            </a:br>
            <a:r>
              <a:rPr lang="en-IN" sz="3100" b="1"/>
              <a:t>(</a:t>
            </a:r>
            <a:r>
              <a:rPr lang="en-IN" sz="3100" b="1">
                <a:solidFill>
                  <a:srgbClr val="FF0000"/>
                </a:solidFill>
              </a:rPr>
              <a:t>Problems for Discussion)</a:t>
            </a:r>
            <a:endParaRPr lang="en-US" sz="31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81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70</Words>
  <Application>Microsoft Office PowerPoint</Application>
  <PresentationFormat>On-screen Show (4:3)</PresentationFormat>
  <Paragraphs>31</Paragraphs>
  <Slides>111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7" baseType="lpstr">
      <vt:lpstr>Arial</vt:lpstr>
      <vt:lpstr>Calibri</vt:lpstr>
      <vt:lpstr>Calibri Light</vt:lpstr>
      <vt:lpstr>Carlito</vt:lpstr>
      <vt:lpstr>Times New Roman</vt:lpstr>
      <vt:lpstr>Office Theme</vt:lpstr>
      <vt:lpstr>PowerPoint Presentation</vt:lpstr>
      <vt:lpstr>PowerPoint Presentation</vt:lpstr>
      <vt:lpstr>PowerPoint Presentation</vt:lpstr>
      <vt:lpstr>Need for testing of hypothesis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Errors in decision making</vt:lpstr>
      <vt:lpstr>Errors in decision making</vt:lpstr>
      <vt:lpstr>P-value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Z-test for proportion of a single population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</vt:lpstr>
      <vt:lpstr>Problem</vt:lpstr>
      <vt:lpstr>Problem 5</vt:lpstr>
      <vt:lpstr>Problem </vt:lpstr>
      <vt:lpstr>Problem </vt:lpstr>
      <vt:lpstr>Problem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</vt:lpstr>
      <vt:lpstr>PowerPoint Presentation</vt:lpstr>
      <vt:lpstr> </vt:lpstr>
      <vt:lpstr> </vt:lpstr>
      <vt:lpstr>Hypothesis Testing (Problems for Discussion)</vt:lpstr>
      <vt:lpstr>PowerPoint Presentation</vt:lpstr>
      <vt:lpstr>PowerPoint Presentation</vt:lpstr>
      <vt:lpstr>PowerPoint Presentation</vt:lpstr>
      <vt:lpstr>Example </vt:lpstr>
      <vt:lpstr>Example </vt:lpstr>
      <vt:lpstr>Example </vt:lpstr>
      <vt:lpstr>PowerPoint Presentation</vt:lpstr>
      <vt:lpstr>PowerPoint Presentation</vt:lpstr>
      <vt:lpstr>PowerPoint Presentation</vt:lpstr>
      <vt:lpstr>PowerPoint Presentation</vt:lpstr>
      <vt:lpstr>                  Example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Statistical Methods</dc:title>
  <dc:creator>Lenovo</dc:creator>
  <cp:lastModifiedBy>Gayathri Devi</cp:lastModifiedBy>
  <cp:revision>24</cp:revision>
  <dcterms:created xsi:type="dcterms:W3CDTF">2023-02-11T03:49:09Z</dcterms:created>
  <dcterms:modified xsi:type="dcterms:W3CDTF">2023-08-04T11:54:50Z</dcterms:modified>
</cp:coreProperties>
</file>